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13"/>
  </p:notesMasterIdLst>
  <p:sldIdLst>
    <p:sldId id="257" r:id="rId3"/>
    <p:sldId id="258" r:id="rId4"/>
    <p:sldId id="259" r:id="rId5"/>
    <p:sldId id="260" r:id="rId6"/>
    <p:sldId id="261" r:id="rId7"/>
    <p:sldId id="262" r:id="rId8"/>
    <p:sldId id="269" r:id="rId9"/>
    <p:sldId id="272" r:id="rId10"/>
    <p:sldId id="274" r:id="rId11"/>
    <p:sldId id="27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98" d="100"/>
          <a:sy n="98" d="100"/>
        </p:scale>
        <p:origin x="276" y="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4288B-22C4-461C-868C-87EE58CD8B31}" type="datetimeFigureOut">
              <a:rPr lang="en-IN" smtClean="0"/>
              <a:t>10-08-2025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326127-BC6B-4E47-BAA9-89DB38EF1F03}" type="slidenum">
              <a:rPr lang="en-IN" smtClean="0"/>
              <a:t>‹#›</a:t>
            </a:fld>
            <a:endParaRPr lang="en-IN"/>
          </a:p>
        </p:txBody>
      </p:sp>
    </p:spTree>
    <p:extLst>
      <p:ext uri="{BB962C8B-B14F-4D97-AF65-F5344CB8AC3E}">
        <p14:creationId xmlns:p14="http://schemas.microsoft.com/office/powerpoint/2010/main" val="829911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State-wise Avg_AQI</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Weekday vs Weekend Metropolitan Cities</a:t>
            </a:r>
            <a:endParaRPr dirty="0"/>
          </a:p>
          <a:p>
            <a:r>
              <a:rPr b="0" dirty="0"/>
              <a:t>No alt text provided</a:t>
            </a:r>
            <a:endParaRPr dirty="0"/>
          </a:p>
          <a:p>
            <a:endParaRPr dirty="0"/>
          </a:p>
          <a:p>
            <a:r>
              <a:rPr b="1" dirty="0"/>
              <a:t>Avg AQI by Year and Month</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Top 5 cities by Avg AQI</a:t>
            </a:r>
            <a:endParaRPr dirty="0"/>
          </a:p>
          <a:p>
            <a:r>
              <a:rPr b="0" dirty="0"/>
              <a:t>No alt text provided</a:t>
            </a:r>
            <a:endParaRPr dirty="0"/>
          </a:p>
          <a:p>
            <a:endParaRPr dirty="0"/>
          </a:p>
          <a:p>
            <a:r>
              <a:rPr b="1" dirty="0"/>
              <a:t>Bottom 5 cities by Avg AQI</a:t>
            </a:r>
            <a:endParaRPr dirty="0"/>
          </a:p>
          <a:p>
            <a:r>
              <a:rPr b="0" dirty="0"/>
              <a:t>No alt text provided</a:t>
            </a:r>
            <a:endParaRPr dirty="0"/>
          </a:p>
          <a:p>
            <a:endParaRPr dirty="0"/>
          </a:p>
          <a:p>
            <a:r>
              <a:rPr b="1" dirty="0"/>
              <a:t>Average AQI</a:t>
            </a:r>
            <a:endParaRPr dirty="0"/>
          </a:p>
          <a:p>
            <a:r>
              <a:rPr b="0" dirty="0"/>
              <a:t>No alt text provided</a:t>
            </a:r>
            <a:endParaRPr dirty="0"/>
          </a:p>
          <a:p>
            <a:endParaRPr dirty="0"/>
          </a:p>
          <a:p>
            <a:r>
              <a:rPr b="1" dirty="0"/>
              <a:t>State with Lowest Avg AQI</a:t>
            </a:r>
            <a:endParaRPr dirty="0"/>
          </a:p>
          <a:p>
            <a:r>
              <a:rPr b="0" dirty="0"/>
              <a:t>No alt text provided</a:t>
            </a:r>
            <a:endParaRPr dirty="0"/>
          </a:p>
          <a:p>
            <a:endParaRPr dirty="0"/>
          </a:p>
          <a:p>
            <a:r>
              <a:rPr b="1" dirty="0"/>
              <a:t>State with Highest Avg AQI</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Top 7 most  populated state</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Highest Avg Aqi city</a:t>
            </a:r>
            <a:endParaRPr dirty="0"/>
          </a:p>
          <a:p>
            <a:r>
              <a:rPr b="0" dirty="0"/>
              <a:t>No alt text provided</a:t>
            </a:r>
            <a:endParaRPr dirty="0"/>
          </a:p>
          <a:p>
            <a:endParaRPr dirty="0"/>
          </a:p>
          <a:p>
            <a:r>
              <a:rPr b="1" dirty="0"/>
              <a:t>Lowest Avg Aqi city</a:t>
            </a:r>
            <a:endParaRPr dirty="0"/>
          </a:p>
          <a:p>
            <a:r>
              <a:rPr b="0" dirty="0"/>
              <a:t>No alt text provided</a:t>
            </a:r>
            <a:endParaRPr dirty="0"/>
          </a:p>
          <a:p>
            <a:endParaRPr dirty="0"/>
          </a:p>
          <a:p>
            <a:r>
              <a:rPr b="1" dirty="0"/>
              <a:t>Most Prominent Pollutant</a:t>
            </a:r>
            <a:endParaRPr dirty="0"/>
          </a:p>
          <a:p>
            <a:r>
              <a:rPr b="0" dirty="0"/>
              <a:t>No alt text provided</a:t>
            </a:r>
            <a:endParaRPr dirty="0"/>
          </a:p>
          <a:p>
            <a:endParaRPr dirty="0"/>
          </a:p>
          <a:p>
            <a:r>
              <a:rPr b="1" dirty="0"/>
              <a:t>Least Prominent Pollutant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Total Health Cost by Disease</a:t>
            </a:r>
            <a:endParaRPr dirty="0"/>
          </a:p>
          <a:p>
            <a:r>
              <a:rPr b="0" dirty="0"/>
              <a:t>No alt text provided</a:t>
            </a:r>
            <a:endParaRPr dirty="0"/>
          </a:p>
          <a:p>
            <a:endParaRPr dirty="0"/>
          </a:p>
          <a:p>
            <a:r>
              <a:rPr b="1" dirty="0"/>
              <a:t>Please select state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Total Affected Cases</a:t>
            </a:r>
            <a:endParaRPr dirty="0"/>
          </a:p>
          <a:p>
            <a:r>
              <a:rPr b="0" dirty="0"/>
              <a:t>No alt text provided</a:t>
            </a:r>
            <a:endParaRPr dirty="0"/>
          </a:p>
          <a:p>
            <a:endParaRPr dirty="0"/>
          </a:p>
          <a:p>
            <a:r>
              <a:rPr b="1" dirty="0"/>
              <a:t>Health Cost</a:t>
            </a:r>
            <a:endParaRPr dirty="0"/>
          </a:p>
          <a:p>
            <a:r>
              <a:rPr b="0" dirty="0"/>
              <a:t>No alt text provided</a:t>
            </a:r>
            <a:endParaRPr dirty="0"/>
          </a:p>
          <a:p>
            <a:endParaRPr dirty="0"/>
          </a:p>
          <a:p>
            <a:r>
              <a:rPr b="1" dirty="0"/>
              <a:t>Most affected age group</a:t>
            </a:r>
            <a:endParaRPr dirty="0"/>
          </a:p>
          <a:p>
            <a:r>
              <a:rPr b="0" dirty="0"/>
              <a:t>No alt text provided</a:t>
            </a:r>
            <a:endParaRPr dirty="0"/>
          </a:p>
          <a:p>
            <a:endParaRPr dirty="0"/>
          </a:p>
          <a:p>
            <a:r>
              <a:rPr b="1" dirty="0"/>
              <a:t>Most affected disease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Area X Tier X AQI X Risk</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City Vs AQI Degradation</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Competitor Feature Gap Matrix</a:t>
            </a:r>
            <a:endParaRPr dirty="0"/>
          </a:p>
          <a:p>
            <a:r>
              <a:rPr b="0" dirty="0"/>
              <a:t>No alt text provided</a:t>
            </a:r>
            <a:endParaRPr dirty="0"/>
          </a:p>
          <a:p>
            <a:endParaRPr dirty="0"/>
          </a:p>
          <a:p>
            <a:r>
              <a:rPr b="1" dirty="0"/>
              <a:t>Key pollution control policies introduced by the Indian government in the past 5 years </a:t>
            </a:r>
            <a:endParaRPr dirty="0"/>
          </a:p>
          <a:p>
            <a:r>
              <a:rPr b="0" dirty="0"/>
              <a:t>No alt text provided</a:t>
            </a:r>
            <a:endParaRPr dirty="0"/>
          </a:p>
          <a:p>
            <a:endParaRPr dirty="0"/>
          </a:p>
          <a:p>
            <a:r>
              <a:rPr b="1" dirty="0"/>
              <a:t>Tiered Pricing Strategy (Based on city income tiers + affordability expectations) :</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072320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754696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97370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7ED9C8-F09A-4D9E-BEC0-4725162E21FF}" type="datetimeFigureOut">
              <a:rPr lang="en-US" smtClean="0"/>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682844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7ED9C8-F09A-4D9E-BEC0-4725162E21FF}" type="datetimeFigureOut">
              <a:rPr lang="en-US" smtClean="0"/>
              <a:t>8/10/2025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4520235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7ED9C8-F09A-4D9E-BEC0-4725162E21FF}" type="datetimeFigureOut">
              <a:rPr lang="en-US" smtClean="0"/>
              <a:t>8/10/2025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252400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8/10/2025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454117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0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8545415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083316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1962332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6507436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310976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569440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293179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58241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8/10/2025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8/10/2025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8/10/2025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8/10/2025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7ED9C8-F09A-4D9E-BEC0-4725162E21FF}" type="datetimeFigureOut">
              <a:rPr lang="en-US" smtClean="0"/>
              <a:t>8/10/2025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671417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5d1dcec8-8efd-4293-b750-eae86514ebfe/?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5d1dcec8-8efd-4293-b750-eae86514ebfe/?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5d1dcec8-8efd-4293-b750-eae86514ebfe/?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5d1dcec8-8efd-4293-b750-eae86514ebfe/?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5d1dcec8-8efd-4293-b750-eae86514ebfe/?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5d1dcec8-8efd-4293-b750-eae86514ebfe/?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image ,image ,image ,image ,image ,image ,textbox ,textbox ,textbox ,textbox ,textbox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 Page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A54F4-9BBA-4399-A983-C5BADA0302EE}"/>
              </a:ext>
            </a:extLst>
          </p:cNvPr>
          <p:cNvSpPr>
            <a:spLocks noGrp="1"/>
          </p:cNvSpPr>
          <p:nvPr>
            <p:ph type="title"/>
          </p:nvPr>
        </p:nvSpPr>
        <p:spPr>
          <a:xfrm>
            <a:off x="677334" y="787940"/>
            <a:ext cx="8596668" cy="5272392"/>
          </a:xfrm>
        </p:spPr>
        <p:txBody>
          <a:bodyPr>
            <a:normAutofit/>
          </a:bodyPr>
          <a:lstStyle/>
          <a:p>
            <a:pPr algn="ctr"/>
            <a:br>
              <a:rPr lang="en-IN" dirty="0"/>
            </a:br>
            <a:r>
              <a:rPr lang="en-US" dirty="0" err="1"/>
              <a:t>AirPure</a:t>
            </a:r>
            <a:r>
              <a:rPr lang="en-US" dirty="0"/>
              <a:t> isn’t just an air purifier — it’s a commitment to cleaner, healthier living. By combining advanced filtration, smart AQI syncing, and a compact design built for Indian homes, </a:t>
            </a:r>
            <a:r>
              <a:rPr lang="en-US" dirty="0" err="1"/>
              <a:t>AirPure</a:t>
            </a:r>
            <a:r>
              <a:rPr lang="en-US" dirty="0"/>
              <a:t> ensures every breath you take is fresh, safe, and full of life.</a:t>
            </a:r>
            <a:br>
              <a:rPr lang="en-IN" dirty="0"/>
            </a:br>
            <a:r>
              <a:rPr lang="en-IN" dirty="0"/>
              <a:t>Thank You</a:t>
            </a:r>
          </a:p>
        </p:txBody>
      </p:sp>
    </p:spTree>
    <p:extLst>
      <p:ext uri="{BB962C8B-B14F-4D97-AF65-F5344CB8AC3E}">
        <p14:creationId xmlns:p14="http://schemas.microsoft.com/office/powerpoint/2010/main" val="3960730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tate-wise Avg_AQI ,slicer ,slicer ,shape ,Weekday vs Weekend Metropolitan Cities ,Avg AQI by Year and Month ,slicer ,Top 5 cities by Avg AQI ,Bottom 5 cities by Avg AQI ,Average AQI ,State with Lowest Avg AQI ,State with Highest Avg AQI ,image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AQI Overview &amp; Trends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ableEx ,slicer ,pivotTable ,clusteredColumnChart ,slicer ,slicer ,slicer ,Top 7 most  populated state ,lineStackedColumnComboChart ,textbox ,textbox ,textbox ,Highest Avg Aqi city ,Lowest Avg Aqi city ,Most Prominent Pollutant ,Least Prominent Pollutant ,textbox ,shape ,image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 State -City-Level Air Quality Drilldown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tal Health Cost by Disease ,Please select state ,pivotTable ,pivotTable ,pivotTable ,slicer ,Total Affected Cases ,Health Cost ,Most affected age group ,Most affected disease ,textbox ,shape ,image ,image ,image ,image ,image ,image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Health &amp; Demographic Impact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neChart ,Area X Tier X AQI X Risk ,slicer ,City Vs AQI Degradation ,pivotTable ,slicer ,slicer ,slicer ,tableEx ,shape ,image ,image ,image ,image ,image ,image ,textbox ,textbox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 Market Opportunity &amp; Consumer Behavior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ompetitor Feature Gap Matrix ,Key pollution control policies introduced by the Indian government in the past 5 years  ,Tiered Pricing Strategy (Based on city income tiers + affordability expectations) : ,shape ,image ,image ,image ,image ,image ,image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Policy &amp; Product Strategy Dashboard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BF837-5F61-48C2-8C65-EEBFA94854D3}"/>
              </a:ext>
            </a:extLst>
          </p:cNvPr>
          <p:cNvSpPr>
            <a:spLocks noGrp="1"/>
          </p:cNvSpPr>
          <p:nvPr>
            <p:ph type="title"/>
          </p:nvPr>
        </p:nvSpPr>
        <p:spPr/>
        <p:txBody>
          <a:bodyPr>
            <a:noAutofit/>
          </a:bodyPr>
          <a:lstStyle/>
          <a:p>
            <a:r>
              <a:rPr lang="en-US" sz="2800" dirty="0"/>
              <a:t>How aware are Indian citizens of what AQI (Air Quality Index) means — and do they understand its health implications?</a:t>
            </a:r>
            <a:endParaRPr lang="en-IN" sz="2800" dirty="0"/>
          </a:p>
        </p:txBody>
      </p:sp>
      <p:sp>
        <p:nvSpPr>
          <p:cNvPr id="3" name="Content Placeholder 2">
            <a:extLst>
              <a:ext uri="{FF2B5EF4-FFF2-40B4-BE49-F238E27FC236}">
                <a16:creationId xmlns:a16="http://schemas.microsoft.com/office/drawing/2014/main" id="{378AC1F6-A594-4285-9D9F-15AD4E512B77}"/>
              </a:ext>
            </a:extLst>
          </p:cNvPr>
          <p:cNvSpPr>
            <a:spLocks noGrp="1"/>
          </p:cNvSpPr>
          <p:nvPr>
            <p:ph idx="1"/>
          </p:nvPr>
        </p:nvSpPr>
        <p:spPr/>
        <p:txBody>
          <a:bodyPr/>
          <a:lstStyle/>
          <a:p>
            <a:r>
              <a:rPr lang="en-US" b="1" dirty="0"/>
              <a:t>General awareness</a:t>
            </a:r>
            <a:r>
              <a:rPr lang="en-US" dirty="0"/>
              <a:t> that air pollution is harmful is high.</a:t>
            </a:r>
          </a:p>
          <a:p>
            <a:r>
              <a:rPr lang="en-US" dirty="0"/>
              <a:t>However, </a:t>
            </a:r>
            <a:r>
              <a:rPr lang="en-US" b="1" dirty="0"/>
              <a:t>technical understanding of AQI and its health significance is quite low</a:t>
            </a:r>
            <a:r>
              <a:rPr lang="en-US" dirty="0"/>
              <a:t>, especially beyond the term itself.</a:t>
            </a:r>
          </a:p>
          <a:p>
            <a:r>
              <a:rPr lang="en-US" dirty="0"/>
              <a:t>Most people haven’t noticed local air quality monitors, and haven’t seen LED AQI displays.</a:t>
            </a:r>
          </a:p>
          <a:p>
            <a:r>
              <a:rPr lang="en-US" dirty="0"/>
              <a:t>While most recognize pollution harms health, few can link specific pollutants to diseases; behavior change is minimal.</a:t>
            </a:r>
          </a:p>
          <a:p>
            <a:r>
              <a:rPr lang="en-US" dirty="0"/>
              <a:t>Information is often technical and not action-oriented; most people don’t get clear guidance on what to do on bad AQI days</a:t>
            </a:r>
          </a:p>
          <a:p>
            <a:r>
              <a:rPr lang="en-US" b="1" dirty="0"/>
              <a:t>Public sentiment shows apathy and frustration</a:t>
            </a:r>
            <a:r>
              <a:rPr lang="en-US" dirty="0"/>
              <a:t> ,many dismiss AQI concerns or treat them humorously, even during severe pollution events.</a:t>
            </a:r>
            <a:endParaRPr lang="en-IN" dirty="0"/>
          </a:p>
        </p:txBody>
      </p:sp>
    </p:spTree>
    <p:extLst>
      <p:ext uri="{BB962C8B-B14F-4D97-AF65-F5344CB8AC3E}">
        <p14:creationId xmlns:p14="http://schemas.microsoft.com/office/powerpoint/2010/main" val="1582764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E303E-B673-46C1-99B9-07A71422AC67}"/>
              </a:ext>
            </a:extLst>
          </p:cNvPr>
          <p:cNvSpPr>
            <a:spLocks noGrp="1"/>
          </p:cNvSpPr>
          <p:nvPr>
            <p:ph type="title"/>
          </p:nvPr>
        </p:nvSpPr>
        <p:spPr/>
        <p:txBody>
          <a:bodyPr>
            <a:normAutofit fontScale="90000"/>
          </a:bodyPr>
          <a:lstStyle/>
          <a:p>
            <a:r>
              <a:rPr lang="en-US" dirty="0"/>
              <a:t>Health Burden: How do AQI spikes correlate with pediatric asthma admissions?</a:t>
            </a:r>
            <a:br>
              <a:rPr lang="en-US" dirty="0"/>
            </a:br>
            <a:endParaRPr lang="en-IN" dirty="0"/>
          </a:p>
        </p:txBody>
      </p:sp>
      <p:sp>
        <p:nvSpPr>
          <p:cNvPr id="3" name="Content Placeholder 2">
            <a:extLst>
              <a:ext uri="{FF2B5EF4-FFF2-40B4-BE49-F238E27FC236}">
                <a16:creationId xmlns:a16="http://schemas.microsoft.com/office/drawing/2014/main" id="{96720202-0F8E-4C64-A54C-5C6001282689}"/>
              </a:ext>
            </a:extLst>
          </p:cNvPr>
          <p:cNvSpPr>
            <a:spLocks noGrp="1"/>
          </p:cNvSpPr>
          <p:nvPr>
            <p:ph idx="1"/>
          </p:nvPr>
        </p:nvSpPr>
        <p:spPr/>
        <p:txBody>
          <a:bodyPr>
            <a:normAutofit/>
          </a:bodyPr>
          <a:lstStyle/>
          <a:p>
            <a:r>
              <a:rPr lang="en-US" sz="2400" b="0" i="0" dirty="0">
                <a:solidFill>
                  <a:srgbClr val="001D35"/>
                </a:solidFill>
                <a:effectLst/>
                <a:latin typeface="Google Sans"/>
              </a:rPr>
              <a:t>Yes, spikes in the Air Quality Index (AQI), indicating higher levels of air pollution, can significantly impact pediatric asthma patients. Increased air pollution, especially from traffic-related sources, can trigger asthma flare-ups, leading to more frequent symptoms, increased medication use, and potentially more emergency room visits or hospitalizations. </a:t>
            </a:r>
          </a:p>
          <a:p>
            <a:r>
              <a:rPr lang="en-US" sz="2400" dirty="0">
                <a:latin typeface="Google Sans"/>
              </a:rPr>
              <a:t>International studies show </a:t>
            </a:r>
            <a:r>
              <a:rPr lang="en-US" sz="2400" b="1" dirty="0">
                <a:latin typeface="Google Sans"/>
              </a:rPr>
              <a:t>AQI or pollutant spikes (e.g., PM₁₀, NO₂)</a:t>
            </a:r>
            <a:r>
              <a:rPr lang="en-US" sz="2400" dirty="0">
                <a:latin typeface="Google Sans"/>
              </a:rPr>
              <a:t> are strongly associated with </a:t>
            </a:r>
            <a:r>
              <a:rPr lang="en-US" sz="2400" b="1" dirty="0">
                <a:latin typeface="Google Sans"/>
              </a:rPr>
              <a:t>immediate increases in asthma morbidity and hospital visits</a:t>
            </a:r>
            <a:r>
              <a:rPr lang="en-US" sz="2400" dirty="0">
                <a:latin typeface="Google Sans"/>
              </a:rPr>
              <a:t>, both on the day of exposure and up to two days later </a:t>
            </a:r>
            <a:endParaRPr lang="en-IN" sz="2400" dirty="0">
              <a:latin typeface="Google Sans"/>
            </a:endParaRPr>
          </a:p>
        </p:txBody>
      </p:sp>
    </p:spTree>
    <p:extLst>
      <p:ext uri="{BB962C8B-B14F-4D97-AF65-F5344CB8AC3E}">
        <p14:creationId xmlns:p14="http://schemas.microsoft.com/office/powerpoint/2010/main" val="2591647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36289-E960-4B64-A52B-68412DD199D2}"/>
              </a:ext>
            </a:extLst>
          </p:cNvPr>
          <p:cNvSpPr>
            <a:spLocks noGrp="1"/>
          </p:cNvSpPr>
          <p:nvPr>
            <p:ph type="title"/>
          </p:nvPr>
        </p:nvSpPr>
        <p:spPr/>
        <p:txBody>
          <a:bodyPr>
            <a:normAutofit fontScale="90000"/>
          </a:bodyPr>
          <a:lstStyle/>
          <a:p>
            <a:r>
              <a:rPr lang="en-US" dirty="0"/>
              <a:t>Feature Gap: What do existing products lack (e.g., smart AQI syncing, compact designs)?</a:t>
            </a:r>
            <a:endParaRPr lang="en-IN" dirty="0"/>
          </a:p>
        </p:txBody>
      </p:sp>
      <p:sp>
        <p:nvSpPr>
          <p:cNvPr id="3" name="Content Placeholder 2">
            <a:extLst>
              <a:ext uri="{FF2B5EF4-FFF2-40B4-BE49-F238E27FC236}">
                <a16:creationId xmlns:a16="http://schemas.microsoft.com/office/drawing/2014/main" id="{5DB46448-9DC5-4713-A0D3-91AFC73C7D7B}"/>
              </a:ext>
            </a:extLst>
          </p:cNvPr>
          <p:cNvSpPr>
            <a:spLocks noGrp="1"/>
          </p:cNvSpPr>
          <p:nvPr>
            <p:ph idx="1"/>
          </p:nvPr>
        </p:nvSpPr>
        <p:spPr/>
        <p:txBody>
          <a:bodyPr/>
          <a:lstStyle/>
          <a:p>
            <a:r>
              <a:rPr lang="en-US" dirty="0"/>
              <a:t>Most models rely only on built-in PM2.5 sensors; very few can pull real-time outdoor AQI data and adjust operation proactively.</a:t>
            </a:r>
          </a:p>
          <a:p>
            <a:r>
              <a:rPr lang="en-US" dirty="0"/>
              <a:t>No health-profile-based modes (e.g., pediatric, elderly sensitivity).</a:t>
            </a:r>
          </a:p>
          <a:p>
            <a:r>
              <a:rPr lang="en-US" dirty="0"/>
              <a:t>Multi-gas sensors (for VOCs, NO₂, O₃) are typically restricted to premium imports; mid-range models rarely have accurate gas monitoring.</a:t>
            </a:r>
          </a:p>
          <a:p>
            <a:r>
              <a:rPr lang="en-US" dirty="0"/>
              <a:t>Filter life indicators vary in accuracy; replacement filters for many brands are costly and not always available locally.</a:t>
            </a:r>
          </a:p>
          <a:p>
            <a:r>
              <a:rPr lang="en-US" dirty="0"/>
              <a:t>After-sales service coverage outside metros is weak for many premium brands, limiting uptake in expanding non-metro markets.</a:t>
            </a:r>
          </a:p>
          <a:p>
            <a:r>
              <a:rPr lang="en-US" dirty="0"/>
              <a:t>Apps and onboard controls are often English-only; no widespread multi-language support to aid broader user adoption.</a:t>
            </a:r>
            <a:endParaRPr lang="en-IN" dirty="0"/>
          </a:p>
        </p:txBody>
      </p:sp>
    </p:spTree>
    <p:extLst>
      <p:ext uri="{BB962C8B-B14F-4D97-AF65-F5344CB8AC3E}">
        <p14:creationId xmlns:p14="http://schemas.microsoft.com/office/powerpoint/2010/main" val="215408716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TotalTime>
  <Words>1106</Words>
  <Application>Microsoft Office PowerPoint</Application>
  <PresentationFormat>Widescreen</PresentationFormat>
  <Paragraphs>342</Paragraphs>
  <Slides>10</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Calibri</vt:lpstr>
      <vt:lpstr>Calibri Light</vt:lpstr>
      <vt:lpstr>Google Sans</vt:lpstr>
      <vt:lpstr>Trebuchet MS</vt:lpstr>
      <vt:lpstr>Wingdings 3</vt:lpstr>
      <vt:lpstr>Custom Design</vt:lpstr>
      <vt:lpstr>Facet</vt:lpstr>
      <vt:lpstr>Home Page</vt:lpstr>
      <vt:lpstr>AQI Overview &amp; Trends</vt:lpstr>
      <vt:lpstr> State -City-Level Air Quality Drilldown</vt:lpstr>
      <vt:lpstr>Health &amp; Demographic Impact</vt:lpstr>
      <vt:lpstr> Market Opportunity &amp; Consumer Behavior</vt:lpstr>
      <vt:lpstr>Policy &amp; Product Strategy Dashboard</vt:lpstr>
      <vt:lpstr>How aware are Indian citizens of what AQI (Air Quality Index) means — and do they understand its health implications?</vt:lpstr>
      <vt:lpstr>Health Burden: How do AQI spikes correlate with pediatric asthma admissions? </vt:lpstr>
      <vt:lpstr>Feature Gap: What do existing products lack (e.g., smart AQI syncing, compact designs)?</vt:lpstr>
      <vt:lpstr> AirPure isn’t just an air purifier — it’s a commitment to cleaner, healthier living. By combining advanced filtration, smart AQI syncing, and a compact design built for Indian homes, AirPure ensures every breath you take is fresh, safe, and full of life.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Vallabesh Ganesan</cp:lastModifiedBy>
  <cp:revision>7</cp:revision>
  <dcterms:created xsi:type="dcterms:W3CDTF">2016-09-04T11:54:55Z</dcterms:created>
  <dcterms:modified xsi:type="dcterms:W3CDTF">2025-08-10T09:53:37Z</dcterms:modified>
</cp:coreProperties>
</file>